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8"/>
  </p:notesMasterIdLst>
  <p:sldIdLst>
    <p:sldId id="269" r:id="rId2"/>
    <p:sldId id="287" r:id="rId3"/>
    <p:sldId id="286" r:id="rId4"/>
    <p:sldId id="285" r:id="rId5"/>
    <p:sldId id="273" r:id="rId6"/>
    <p:sldId id="284" r:id="rId7"/>
    <p:sldId id="290" r:id="rId8"/>
    <p:sldId id="295" r:id="rId9"/>
    <p:sldId id="296" r:id="rId10"/>
    <p:sldId id="291" r:id="rId11"/>
    <p:sldId id="297" r:id="rId12"/>
    <p:sldId id="298" r:id="rId13"/>
    <p:sldId id="283" r:id="rId14"/>
    <p:sldId id="299" r:id="rId15"/>
    <p:sldId id="267" r:id="rId16"/>
    <p:sldId id="268" r:id="rId17"/>
  </p:sldIdLst>
  <p:sldSz cx="9875838" cy="7589838"/>
  <p:notesSz cx="7086600" cy="9372600"/>
  <p:defaultTextStyle>
    <a:defPPr>
      <a:defRPr lang="en-US"/>
    </a:defPPr>
    <a:lvl1pPr marL="0" algn="l" defTabSz="9979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498988" algn="l" defTabSz="9979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997976" algn="l" defTabSz="9979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496964" algn="l" defTabSz="9979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1995952" algn="l" defTabSz="9979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494940" algn="l" defTabSz="9979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2993928" algn="l" defTabSz="9979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492917" algn="l" defTabSz="9979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3991905" algn="l" defTabSz="997976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91">
          <p15:clr>
            <a:srgbClr val="A4A3A4"/>
          </p15:clr>
        </p15:guide>
        <p15:guide id="2" pos="311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99"/>
    <a:srgbClr val="CCFFCC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1050" y="72"/>
      </p:cViewPr>
      <p:guideLst>
        <p:guide orient="horz" pos="2391"/>
        <p:guide pos="3111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014788" y="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241840-D19D-490E-91E1-760E9B4039F4}" type="datetimeFigureOut">
              <a:rPr lang="en-US" smtClean="0"/>
              <a:t>11/13/2018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257300" y="703263"/>
            <a:ext cx="4572000" cy="3514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8025" y="4451350"/>
            <a:ext cx="5670550" cy="421798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014788" y="8902700"/>
            <a:ext cx="3070225" cy="468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2F52E1-3B0D-4DA8-AC09-ACEEE032710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0874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03263"/>
            <a:ext cx="4572000" cy="3514725"/>
          </a:xfrm>
          <a:ln/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03263"/>
            <a:ext cx="4572000" cy="3514725"/>
          </a:xfrm>
          <a:ln/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03263"/>
            <a:ext cx="4572000" cy="3514725"/>
          </a:xfrm>
          <a:ln/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03263"/>
            <a:ext cx="4572000" cy="3514725"/>
          </a:xfrm>
          <a:ln/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257300" y="703263"/>
            <a:ext cx="4572000" cy="3514725"/>
          </a:xfrm>
          <a:ln/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0688" y="2357770"/>
            <a:ext cx="8394462" cy="1626896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81376" y="4300908"/>
            <a:ext cx="6913087" cy="1939625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989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9797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49696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9959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4949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9939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49291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99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59982" y="303946"/>
            <a:ext cx="2222064" cy="6475959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93792" y="303946"/>
            <a:ext cx="6501593" cy="647595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80123" y="4877174"/>
            <a:ext cx="8394462" cy="1507426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80123" y="3216897"/>
            <a:ext cx="8394462" cy="1660277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9898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97976" indent="0">
              <a:buNone/>
              <a:defRPr sz="1700">
                <a:solidFill>
                  <a:schemeClr val="tx1">
                    <a:tint val="75000"/>
                  </a:schemeClr>
                </a:solidFill>
              </a:defRPr>
            </a:lvl3pPr>
            <a:lvl4pPr marL="149696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19959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49494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2993928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49291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3991905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3792" y="1770963"/>
            <a:ext cx="4361828" cy="5008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0218" y="1770963"/>
            <a:ext cx="4361828" cy="500894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92" y="1698930"/>
            <a:ext cx="4363544" cy="7080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3792" y="2406962"/>
            <a:ext cx="4363544" cy="437294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6789" y="1698930"/>
            <a:ext cx="4365258" cy="708033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498988" indent="0">
              <a:buNone/>
              <a:defRPr sz="2200" b="1"/>
            </a:lvl2pPr>
            <a:lvl3pPr marL="997976" indent="0">
              <a:buNone/>
              <a:defRPr sz="2000" b="1"/>
            </a:lvl3pPr>
            <a:lvl4pPr marL="1496964" indent="0">
              <a:buNone/>
              <a:defRPr sz="1700" b="1"/>
            </a:lvl4pPr>
            <a:lvl5pPr marL="1995952" indent="0">
              <a:buNone/>
              <a:defRPr sz="1700" b="1"/>
            </a:lvl5pPr>
            <a:lvl6pPr marL="2494940" indent="0">
              <a:buNone/>
              <a:defRPr sz="1700" b="1"/>
            </a:lvl6pPr>
            <a:lvl7pPr marL="2993928" indent="0">
              <a:buNone/>
              <a:defRPr sz="1700" b="1"/>
            </a:lvl7pPr>
            <a:lvl8pPr marL="3492917" indent="0">
              <a:buNone/>
              <a:defRPr sz="1700" b="1"/>
            </a:lvl8pPr>
            <a:lvl9pPr marL="3991905" indent="0">
              <a:buNone/>
              <a:defRPr sz="17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6789" y="2406962"/>
            <a:ext cx="4365258" cy="4372942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700"/>
            </a:lvl4pPr>
            <a:lvl5pPr>
              <a:defRPr sz="1700"/>
            </a:lvl5pPr>
            <a:lvl6pPr>
              <a:defRPr sz="1700"/>
            </a:lvl6pPr>
            <a:lvl7pPr>
              <a:defRPr sz="1700"/>
            </a:lvl7pPr>
            <a:lvl8pPr>
              <a:defRPr sz="1700"/>
            </a:lvl8pPr>
            <a:lvl9pPr>
              <a:defRPr sz="17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92" y="302188"/>
            <a:ext cx="3249083" cy="128605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1178" y="302189"/>
            <a:ext cx="5520868" cy="6477716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3792" y="1588244"/>
            <a:ext cx="3249083" cy="5191661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35733" y="5312887"/>
            <a:ext cx="5925503" cy="627216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35733" y="678166"/>
            <a:ext cx="5925503" cy="4553903"/>
          </a:xfrm>
        </p:spPr>
        <p:txBody>
          <a:bodyPr/>
          <a:lstStyle>
            <a:lvl1pPr marL="0" indent="0">
              <a:buNone/>
              <a:defRPr sz="3500"/>
            </a:lvl1pPr>
            <a:lvl2pPr marL="498988" indent="0">
              <a:buNone/>
              <a:defRPr sz="3100"/>
            </a:lvl2pPr>
            <a:lvl3pPr marL="997976" indent="0">
              <a:buNone/>
              <a:defRPr sz="2600"/>
            </a:lvl3pPr>
            <a:lvl4pPr marL="1496964" indent="0">
              <a:buNone/>
              <a:defRPr sz="2200"/>
            </a:lvl4pPr>
            <a:lvl5pPr marL="1995952" indent="0">
              <a:buNone/>
              <a:defRPr sz="2200"/>
            </a:lvl5pPr>
            <a:lvl6pPr marL="2494940" indent="0">
              <a:buNone/>
              <a:defRPr sz="2200"/>
            </a:lvl6pPr>
            <a:lvl7pPr marL="2993928" indent="0">
              <a:buNone/>
              <a:defRPr sz="2200"/>
            </a:lvl7pPr>
            <a:lvl8pPr marL="3492917" indent="0">
              <a:buNone/>
              <a:defRPr sz="2200"/>
            </a:lvl8pPr>
            <a:lvl9pPr marL="3991905" indent="0">
              <a:buNone/>
              <a:defRPr sz="2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35733" y="5940103"/>
            <a:ext cx="5925503" cy="890751"/>
          </a:xfrm>
        </p:spPr>
        <p:txBody>
          <a:bodyPr/>
          <a:lstStyle>
            <a:lvl1pPr marL="0" indent="0">
              <a:buNone/>
              <a:defRPr sz="1500"/>
            </a:lvl1pPr>
            <a:lvl2pPr marL="498988" indent="0">
              <a:buNone/>
              <a:defRPr sz="1300"/>
            </a:lvl2pPr>
            <a:lvl3pPr marL="997976" indent="0">
              <a:buNone/>
              <a:defRPr sz="1100"/>
            </a:lvl3pPr>
            <a:lvl4pPr marL="1496964" indent="0">
              <a:buNone/>
              <a:defRPr sz="1000"/>
            </a:lvl4pPr>
            <a:lvl5pPr marL="1995952" indent="0">
              <a:buNone/>
              <a:defRPr sz="1000"/>
            </a:lvl5pPr>
            <a:lvl6pPr marL="2494940" indent="0">
              <a:buNone/>
              <a:defRPr sz="1000"/>
            </a:lvl6pPr>
            <a:lvl7pPr marL="2993928" indent="0">
              <a:buNone/>
              <a:defRPr sz="1000"/>
            </a:lvl7pPr>
            <a:lvl8pPr marL="3492917" indent="0">
              <a:buNone/>
              <a:defRPr sz="1000"/>
            </a:lvl8pPr>
            <a:lvl9pPr marL="3991905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3792" y="303945"/>
            <a:ext cx="8888254" cy="1264973"/>
          </a:xfrm>
          <a:prstGeom prst="rect">
            <a:avLst/>
          </a:prstGeom>
        </p:spPr>
        <p:txBody>
          <a:bodyPr vert="horz" lIns="99798" tIns="49899" rIns="99798" bIns="49899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3792" y="1770963"/>
            <a:ext cx="8888254" cy="5008942"/>
          </a:xfrm>
          <a:prstGeom prst="rect">
            <a:avLst/>
          </a:prstGeom>
        </p:spPr>
        <p:txBody>
          <a:bodyPr vert="horz" lIns="99798" tIns="49899" rIns="99798" bIns="49899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93792" y="7034656"/>
            <a:ext cx="2304362" cy="404089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2C3638A-237C-4609-9AEF-4F16ACE8CF5E}" type="datetimeFigureOut">
              <a:rPr lang="en-US" smtClean="0"/>
              <a:pPr/>
              <a:t>11/13/2018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374245" y="7034656"/>
            <a:ext cx="3127349" cy="404089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077684" y="7034656"/>
            <a:ext cx="2304362" cy="404089"/>
          </a:xfrm>
          <a:prstGeom prst="rect">
            <a:avLst/>
          </a:prstGeom>
        </p:spPr>
        <p:txBody>
          <a:bodyPr vert="horz" lIns="99798" tIns="49899" rIns="99798" bIns="49899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ECB08F-29E8-49D2-BE09-94BE89B3F13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97976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4241" indent="-374241" algn="l" defTabSz="997976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0856" indent="-311868" algn="l" defTabSz="997976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47470" indent="-249494" algn="l" defTabSz="997976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46458" indent="-249494" algn="l" defTabSz="997976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45446" indent="-249494" algn="l" defTabSz="997976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44434" indent="-249494" algn="l" defTabSz="9979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43423" indent="-249494" algn="l" defTabSz="9979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42411" indent="-249494" algn="l" defTabSz="9979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41399" indent="-249494" algn="l" defTabSz="99797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979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98988" algn="l" defTabSz="9979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997976" algn="l" defTabSz="9979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496964" algn="l" defTabSz="9979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995952" algn="l" defTabSz="9979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94940" algn="l" defTabSz="9979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93928" algn="l" defTabSz="9979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92917" algn="l" defTabSz="9979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991905" algn="l" defTabSz="997976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jpeg"/><Relationship Id="rId4" Type="http://schemas.openxmlformats.org/officeDocument/2006/relationships/image" Target="../media/image3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9.jpeg"/><Relationship Id="rId5" Type="http://schemas.openxmlformats.org/officeDocument/2006/relationships/image" Target="../media/image48.jpeg"/><Relationship Id="rId4" Type="http://schemas.openxmlformats.org/officeDocument/2006/relationships/image" Target="../media/image4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251619" y="341065"/>
            <a:ext cx="3009900" cy="66325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FFFF00"/>
                </a:solidFill>
                <a:latin typeface="Verdana" pitchFamily="34" charset="0"/>
              </a:rPr>
              <a:t>Monarchs needed literate, educated men to run their growing  bureaucracies.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endParaRPr lang="en-US" altLang="en-US" sz="2800" b="1" dirty="0">
              <a:solidFill>
                <a:srgbClr val="FFFF00"/>
              </a:solidFill>
              <a:latin typeface="Verdana" pitchFamily="34" charset="0"/>
            </a:endParaRP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chemeClr val="bg1"/>
                </a:solidFill>
                <a:latin typeface="Verdana" pitchFamily="34" charset="0"/>
              </a:rPr>
              <a:t>To supply them, schools appeared - some became universities.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200" dirty="0">
              <a:solidFill>
                <a:srgbClr val="FFFF00"/>
              </a:solidFill>
              <a:latin typeface="Verdana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880519" y="289719"/>
            <a:ext cx="6553200" cy="83099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800" b="1" dirty="0"/>
              <a:t>High Middle Ages PPT #4</a:t>
            </a:r>
          </a:p>
        </p:txBody>
      </p:sp>
      <p:pic>
        <p:nvPicPr>
          <p:cNvPr id="21506" name="Picture 2" descr="http://www.culture24.org.uk/asset_arena/1/95/12/421591/v0_master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4919" y="1585119"/>
            <a:ext cx="5372100" cy="26093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08" name="Picture 4" descr="http://allentowncatholic.org/files/6613/3168/4536/19466037361_cvtz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3931" y="4556919"/>
            <a:ext cx="3379788" cy="2673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510" name="Picture 6" descr="http://pics.librarything.com/picsizes/4f/0c/4f0c43634d6775759784f385667434d414f454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838" y="4520120"/>
            <a:ext cx="1866900" cy="2747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8298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8"/>
          <p:cNvSpPr txBox="1">
            <a:spLocks noChangeArrowheads="1"/>
          </p:cNvSpPr>
          <p:nvPr/>
        </p:nvSpPr>
        <p:spPr bwMode="auto">
          <a:xfrm>
            <a:off x="3829840" y="289719"/>
            <a:ext cx="5573031" cy="1578100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wrap="square" lIns="99798" tIns="49899" rIns="99798" bIns="49899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latin typeface="Verdana" pitchFamily="34" charset="0"/>
              </a:rPr>
              <a:t>With new technologies - Builders developed the ornate </a:t>
            </a:r>
            <a:r>
              <a:rPr lang="en-US" altLang="en-US" sz="2400" b="1" dirty="0">
                <a:solidFill>
                  <a:srgbClr val="FF0000"/>
                </a:solidFill>
                <a:latin typeface="Verdana" pitchFamily="34" charset="0"/>
              </a:rPr>
              <a:t>Gothic style</a:t>
            </a:r>
            <a:r>
              <a:rPr lang="en-US" altLang="en-US" sz="2400" b="1" dirty="0">
                <a:latin typeface="Verdana" pitchFamily="34" charset="0"/>
              </a:rPr>
              <a:t> of architecture in the 1100s.</a:t>
            </a:r>
          </a:p>
        </p:txBody>
      </p:sp>
      <p:pic>
        <p:nvPicPr>
          <p:cNvPr id="5" name="Picture 3" descr="Paris Notre Dame Rose Window 02                                00023F78Macintosh HD                   BB0EBF8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120" y="289719"/>
            <a:ext cx="2899426" cy="4724399"/>
          </a:xfrm>
          <a:prstGeom prst="rect">
            <a:avLst/>
          </a:prstGeom>
          <a:noFill/>
        </p:spPr>
      </p:pic>
      <p:sp>
        <p:nvSpPr>
          <p:cNvPr id="2" name="Rectangle 1"/>
          <p:cNvSpPr/>
          <p:nvPr/>
        </p:nvSpPr>
        <p:spPr>
          <a:xfrm>
            <a:off x="442118" y="5223371"/>
            <a:ext cx="4715499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800" b="1" u="sng" dirty="0">
                <a:solidFill>
                  <a:srgbClr val="FFFF99"/>
                </a:solidFill>
                <a:latin typeface="Verdana" pitchFamily="34" charset="0"/>
              </a:rPr>
              <a:t>Gothic style </a:t>
            </a:r>
            <a:r>
              <a:rPr lang="en-US" alt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altLang="en-US" sz="2400" dirty="0">
                <a:solidFill>
                  <a:schemeClr val="bg1"/>
                </a:solidFill>
                <a:latin typeface="Verdana" pitchFamily="34" charset="0"/>
              </a:rPr>
              <a:t> a style of architecture that used flying buttresses to support higher, thinner walls &amp; left space for stained-glass windows</a:t>
            </a:r>
          </a:p>
        </p:txBody>
      </p:sp>
      <p:pic>
        <p:nvPicPr>
          <p:cNvPr id="13314" name="Picture 2" descr="http://pixhst.com/gfxworld/2007-05-31/Gothi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7217" y="2118519"/>
            <a:ext cx="4016502" cy="5105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324" name="Picture 12" descr="http://ngm.nationalgeographic.com/u/TvyamNb-BivtNwcoxtkc5xGBuGkIMh_nj4UJHQKuorvKL_nzVhr3RJ_JU8tWd8E_l1FtbjTb7DcWSQ/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6319" y="2118519"/>
            <a:ext cx="1591300" cy="2895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0344057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8"/>
          <p:cNvSpPr txBox="1">
            <a:spLocks noChangeArrowheads="1"/>
          </p:cNvSpPr>
          <p:nvPr/>
        </p:nvSpPr>
        <p:spPr bwMode="auto">
          <a:xfrm>
            <a:off x="213519" y="213519"/>
            <a:ext cx="4855620" cy="1762766"/>
          </a:xfrm>
          <a:prstGeom prst="rect">
            <a:avLst/>
          </a:prstGeom>
          <a:solidFill>
            <a:srgbClr val="FFFF99"/>
          </a:solidFill>
          <a:ln>
            <a:noFill/>
          </a:ln>
        </p:spPr>
        <p:txBody>
          <a:bodyPr lIns="99798" tIns="49899" rIns="99798" bIns="49899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0000"/>
                </a:solidFill>
                <a:latin typeface="Verdana" pitchFamily="34" charset="0"/>
              </a:rPr>
              <a:t>Flying buttresses</a:t>
            </a:r>
            <a:r>
              <a:rPr lang="en-US" altLang="en-US" sz="2400" dirty="0">
                <a:latin typeface="Verdana" pitchFamily="34" charset="0"/>
              </a:rPr>
              <a:t> allowed for higher, thinner walls.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rgbClr val="0033CC"/>
                </a:solidFill>
                <a:latin typeface="Verdana" pitchFamily="34" charset="0"/>
              </a:rPr>
              <a:t>Gothic cathedrals soared to incredible heights.</a:t>
            </a:r>
            <a:endParaRPr lang="en-US" altLang="en-US" sz="2000" dirty="0">
              <a:solidFill>
                <a:srgbClr val="0033CC"/>
              </a:solidFill>
              <a:latin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6622268" y="4208523"/>
            <a:ext cx="2955925" cy="31085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800" b="1" u="sng" dirty="0">
                <a:solidFill>
                  <a:srgbClr val="FFFF00"/>
                </a:solidFill>
                <a:latin typeface="Verdana" pitchFamily="34" charset="0"/>
              </a:rPr>
              <a:t>flying buttresses </a:t>
            </a:r>
            <a:r>
              <a:rPr lang="en-US" altLang="en-US" sz="2800" b="1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altLang="en-US" sz="28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r>
              <a:rPr lang="en-US" altLang="en-US" sz="2800" b="1" dirty="0">
                <a:solidFill>
                  <a:schemeClr val="bg1"/>
                </a:solidFill>
                <a:latin typeface="Verdana" pitchFamily="34" charset="0"/>
              </a:rPr>
              <a:t>external stone support for the tall cathedrals</a:t>
            </a:r>
          </a:p>
        </p:txBody>
      </p:sp>
      <p:pic>
        <p:nvPicPr>
          <p:cNvPr id="8" name="Picture 2" descr="flyingbu.gif                                                   00023F78Macintosh HD                   BB0EBF8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8546" y="2324151"/>
            <a:ext cx="2624373" cy="4992915"/>
          </a:xfrm>
          <a:prstGeom prst="rect">
            <a:avLst/>
          </a:prstGeom>
          <a:noFill/>
        </p:spPr>
      </p:pic>
      <p:pic>
        <p:nvPicPr>
          <p:cNvPr id="5122" name="Picture 2" descr="http://thumbs.dreamstime.com/z/pinnacles-flying-buttresses-13463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2324152"/>
            <a:ext cx="2813498" cy="49625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6" descr="WH-Ch8_S4_FlyingButtresse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9" y="248765"/>
            <a:ext cx="3575022" cy="34550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4447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gargoylebuttress.jpg                                           00023F78Macintosh HD                   BB0EBF8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96" y="518319"/>
            <a:ext cx="5678607" cy="4515088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6896" y="5318919"/>
            <a:ext cx="5834023" cy="2008987"/>
          </a:xfrm>
          <a:prstGeom prst="rect">
            <a:avLst/>
          </a:prstGeom>
          <a:noFill/>
        </p:spPr>
        <p:txBody>
          <a:bodyPr wrap="square" lIns="99798" tIns="49899" rIns="99798" bIns="49899" rtlCol="0">
            <a:spAutoFit/>
          </a:bodyPr>
          <a:lstStyle/>
          <a:p>
            <a:r>
              <a:rPr lang="en-US" sz="3100" b="1" u="sng" dirty="0">
                <a:solidFill>
                  <a:srgbClr val="FFFF00"/>
                </a:solidFill>
              </a:rPr>
              <a:t>Gargoyles</a:t>
            </a:r>
            <a:r>
              <a:rPr lang="en-US" sz="3100" dirty="0">
                <a:solidFill>
                  <a:srgbClr val="FFFF00"/>
                </a:solidFill>
              </a:rPr>
              <a:t> served as rain spouts and other ornamentation -  and were used to scare away evil spirits.</a:t>
            </a:r>
          </a:p>
        </p:txBody>
      </p:sp>
      <p:pic>
        <p:nvPicPr>
          <p:cNvPr id="4" name="Picture 3" descr="officeNotreDamesm.JPG                                          00023F78Macintosh HD                   BB0EBF8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09519" y="365919"/>
            <a:ext cx="3174904" cy="2725227"/>
          </a:xfrm>
          <a:prstGeom prst="rect">
            <a:avLst/>
          </a:prstGeom>
          <a:noFill/>
        </p:spPr>
      </p:pic>
      <p:pic>
        <p:nvPicPr>
          <p:cNvPr id="6" name="Picture 2" descr="notre_dame_gargoyle2.jpg                                       00023F78Macintosh HD                   BB0EBF86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80919" y="3337719"/>
            <a:ext cx="3434143" cy="4134822"/>
          </a:xfrm>
          <a:prstGeom prst="rect">
            <a:avLst/>
          </a:prstGeom>
          <a:noFill/>
        </p:spPr>
      </p:pic>
      <p:sp>
        <p:nvSpPr>
          <p:cNvPr id="7" name="Text Box 4"/>
          <p:cNvSpPr txBox="1">
            <a:spLocks noChangeArrowheads="1"/>
          </p:cNvSpPr>
          <p:nvPr/>
        </p:nvSpPr>
        <p:spPr bwMode="auto">
          <a:xfrm>
            <a:off x="3950335" y="3879960"/>
            <a:ext cx="3456543" cy="716326"/>
          </a:xfrm>
          <a:prstGeom prst="rect">
            <a:avLst/>
          </a:prstGeom>
          <a:solidFill>
            <a:schemeClr val="bg2">
              <a:lumMod val="2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lIns="99798" tIns="49899" rIns="99798" bIns="49899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chemeClr val="bg1"/>
                </a:solidFill>
              </a:rPr>
              <a:t>Gargoyles of Notre Dame Cathedral, Paris, France</a:t>
            </a:r>
          </a:p>
        </p:txBody>
      </p:sp>
    </p:spTree>
    <p:extLst>
      <p:ext uri="{BB962C8B-B14F-4D97-AF65-F5344CB8AC3E}">
        <p14:creationId xmlns:p14="http://schemas.microsoft.com/office/powerpoint/2010/main" val="15574654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window6.jpg                                                    00023F78Macintosh HD                   BB0EBF8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03376" y="3553816"/>
            <a:ext cx="4962314" cy="3813667"/>
          </a:xfrm>
          <a:prstGeom prst="rect">
            <a:avLst/>
          </a:prstGeom>
          <a:noFill/>
        </p:spPr>
      </p:pic>
      <p:pic>
        <p:nvPicPr>
          <p:cNvPr id="8195" name="Picture 3" descr="stglass.jpg                                                    00023F78Macintosh HD                   BB0EBF8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29297" y="259557"/>
            <a:ext cx="2113736" cy="3157758"/>
          </a:xfrm>
          <a:prstGeom prst="rect">
            <a:avLst/>
          </a:prstGeom>
          <a:noFill/>
        </p:spPr>
      </p:pic>
      <p:sp>
        <p:nvSpPr>
          <p:cNvPr id="8196" name="Text Box 4"/>
          <p:cNvSpPr txBox="1">
            <a:spLocks noChangeArrowheads="1"/>
          </p:cNvSpPr>
          <p:nvPr/>
        </p:nvSpPr>
        <p:spPr bwMode="auto">
          <a:xfrm>
            <a:off x="289719" y="213519"/>
            <a:ext cx="7467599" cy="5932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798" tIns="49899" rIns="99798" bIns="4989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FFFF00"/>
                </a:solidFill>
              </a:rPr>
              <a:t>Stained Glass from Medieval Cathedrals</a:t>
            </a:r>
          </a:p>
        </p:txBody>
      </p:sp>
      <p:sp>
        <p:nvSpPr>
          <p:cNvPr id="5" name="Text Box 29"/>
          <p:cNvSpPr txBox="1">
            <a:spLocks noChangeArrowheads="1"/>
          </p:cNvSpPr>
          <p:nvPr/>
        </p:nvSpPr>
        <p:spPr bwMode="auto">
          <a:xfrm>
            <a:off x="289719" y="5050719"/>
            <a:ext cx="3733799" cy="23167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98" tIns="49899" rIns="99798" bIns="49899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rgbClr val="FFFF00"/>
                </a:solidFill>
                <a:latin typeface="Verdana" pitchFamily="34" charset="0"/>
              </a:rPr>
              <a:t>Gothic cathedrals, such as Notre Dame in Paris, </a:t>
            </a:r>
            <a:br>
              <a:rPr lang="en-US" altLang="en-US" sz="2400" b="1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2400" b="1" dirty="0">
                <a:solidFill>
                  <a:srgbClr val="FFFF00"/>
                </a:solidFill>
                <a:latin typeface="Verdana" pitchFamily="34" charset="0"/>
              </a:rPr>
              <a:t>contain beautiful stained-glass windows.</a:t>
            </a:r>
          </a:p>
        </p:txBody>
      </p:sp>
      <p:pic>
        <p:nvPicPr>
          <p:cNvPr id="1026" name="Picture 2" descr="http://2.bp.blogspot.com/_2v2-YCtq5sY/TD-rNn_CKQI/AAAAAAAABIU/b9cubAS_YbA/s1600/p58049-Paris-Chartres-a_circle_of_color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0974" y="1051719"/>
            <a:ext cx="4032798" cy="36414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www.notredamedeparis.fr/local/cache-vignettes/L350xH350/arton342-b49bd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19095" y="1051719"/>
            <a:ext cx="2628623" cy="236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439275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 Box 5"/>
          <p:cNvSpPr txBox="1">
            <a:spLocks noChangeArrowheads="1"/>
          </p:cNvSpPr>
          <p:nvPr/>
        </p:nvSpPr>
        <p:spPr bwMode="auto">
          <a:xfrm>
            <a:off x="381318" y="1737519"/>
            <a:ext cx="6614001" cy="120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9798" tIns="49899" rIns="99798" bIns="49899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400" dirty="0">
                <a:latin typeface="Verdana" pitchFamily="34" charset="0"/>
              </a:rPr>
              <a:t>Monks and other artisans decorated books with intricate designs and pictures, an art known as </a:t>
            </a:r>
            <a:r>
              <a:rPr lang="en-US" altLang="en-US" sz="2400" b="1" dirty="0">
                <a:solidFill>
                  <a:srgbClr val="FF0000"/>
                </a:solidFill>
                <a:latin typeface="Verdana" pitchFamily="34" charset="0"/>
              </a:rPr>
              <a:t>illumination.</a:t>
            </a:r>
            <a:r>
              <a:rPr lang="en-US" altLang="en-US" sz="2400" dirty="0">
                <a:solidFill>
                  <a:srgbClr val="0033CC"/>
                </a:solidFill>
                <a:latin typeface="Verdana" pitchFamily="34" charset="0"/>
              </a:rPr>
              <a:t>.</a:t>
            </a:r>
          </a:p>
        </p:txBody>
      </p:sp>
      <p:sp>
        <p:nvSpPr>
          <p:cNvPr id="16387" name="Text Box 5"/>
          <p:cNvSpPr txBox="1">
            <a:spLocks noChangeArrowheads="1"/>
          </p:cNvSpPr>
          <p:nvPr/>
        </p:nvSpPr>
        <p:spPr bwMode="auto">
          <a:xfrm>
            <a:off x="137319" y="365919"/>
            <a:ext cx="8476761" cy="4726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bg1"/>
                </a:solidFill>
                <a:latin typeface="Verdana" pitchFamily="34" charset="0"/>
              </a:rPr>
              <a:t>Other arts flourished during this time.</a:t>
            </a:r>
          </a:p>
        </p:txBody>
      </p:sp>
      <p:sp>
        <p:nvSpPr>
          <p:cNvPr id="4" name="Text Box 5"/>
          <p:cNvSpPr txBox="1">
            <a:spLocks noChangeArrowheads="1"/>
          </p:cNvSpPr>
          <p:nvPr/>
        </p:nvSpPr>
        <p:spPr bwMode="auto">
          <a:xfrm>
            <a:off x="3633977" y="6104456"/>
            <a:ext cx="5958175" cy="120876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9798" tIns="49899" rIns="99798" bIns="49899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marL="0" indent="0"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400" dirty="0">
                <a:latin typeface="Verdana" pitchFamily="34" charset="0"/>
              </a:rPr>
              <a:t>Artists created woven wall hangings called </a:t>
            </a:r>
            <a:r>
              <a:rPr lang="en-US" altLang="en-US" sz="2400" b="1" dirty="0">
                <a:solidFill>
                  <a:srgbClr val="0033CC"/>
                </a:solidFill>
                <a:latin typeface="Verdana" pitchFamily="34" charset="0"/>
              </a:rPr>
              <a:t>tapestries to keep the cold out of castles.</a:t>
            </a:r>
          </a:p>
        </p:txBody>
      </p:sp>
      <p:sp>
        <p:nvSpPr>
          <p:cNvPr id="5" name="Rectangle 16"/>
          <p:cNvSpPr>
            <a:spLocks noChangeArrowheads="1"/>
          </p:cNvSpPr>
          <p:nvPr/>
        </p:nvSpPr>
        <p:spPr bwMode="auto">
          <a:xfrm>
            <a:off x="137319" y="763078"/>
            <a:ext cx="6664517" cy="7884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9798" tIns="49899" rIns="99798" bIns="49899"/>
          <a:lstStyle>
            <a:lvl1pPr marL="282575" indent="-28257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400" b="1" u="sng" dirty="0">
                <a:solidFill>
                  <a:srgbClr val="FFFF00"/>
                </a:solidFill>
                <a:latin typeface="Verdana" pitchFamily="34" charset="0"/>
              </a:rPr>
              <a:t>illumination </a:t>
            </a:r>
            <a:r>
              <a:rPr lang="en-US" altLang="en-US" sz="2400" dirty="0">
                <a:solidFill>
                  <a:srgbClr val="FFFF00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altLang="en-US" sz="2400" dirty="0">
                <a:solidFill>
                  <a:srgbClr val="FFFF00"/>
                </a:solidFill>
                <a:latin typeface="Verdana" pitchFamily="34" charset="0"/>
              </a:rPr>
              <a:t> the artistic decoration of books</a:t>
            </a:r>
          </a:p>
        </p:txBody>
      </p:sp>
      <p:pic>
        <p:nvPicPr>
          <p:cNvPr id="3074" name="Picture 2" descr="http://t1.gstatic.com/images?q=tbn:ANd9GcRIYITtQyJAN9S5GZl1XKQwbDLuaHoKhf-yRzpBaqkSTs7jZXw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2734" y="134348"/>
            <a:ext cx="2319739" cy="320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http://4.bp.blogspot.com/-7nUyfYd_LIw/UQdOzJq8HMI/AAAAAAAACNA/ivONwIZ73ks/s1600/99+mary+in+the+fountain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568" y="3185320"/>
            <a:ext cx="2745469" cy="41128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://www.rainbowresource.com/products/004370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9577" y="3185319"/>
            <a:ext cx="2029761" cy="2686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://www.hercastletapestry.com/berry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9918" y="3459798"/>
            <a:ext cx="3892233" cy="2381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22550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C:\Users\kharrington\Pictures\2012-09-11 ch 8.11\ch 8.11 001.jpg"/>
          <p:cNvPicPr>
            <a:picLocks noChangeAspect="1" noChangeArrowheads="1"/>
          </p:cNvPicPr>
          <p:nvPr/>
        </p:nvPicPr>
        <p:blipFill>
          <a:blip r:embed="rId2" cstate="print"/>
          <a:srcRect l="6308" t="9350" r="11694" b="9719"/>
          <a:stretch>
            <a:fillRect/>
          </a:stretch>
        </p:blipFill>
        <p:spPr bwMode="auto">
          <a:xfrm rot="16200000">
            <a:off x="1143002" y="-1143000"/>
            <a:ext cx="7589838" cy="9875838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13519" y="1813719"/>
            <a:ext cx="3276600" cy="3477875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Originated in Mongolia and spread to Black Sea along silk road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Bacteria carried by  fleas who lived on black rats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Italian merchant ships brought rats to Europe w/trade goods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chemeClr val="accent1">
                    <a:lumMod val="75000"/>
                  </a:schemeClr>
                </a:solidFill>
              </a:rPr>
              <a:t>First appeared in Sicily and eventually spread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023519" y="823120"/>
            <a:ext cx="5638800" cy="2123658"/>
          </a:xfrm>
          <a:prstGeom prst="rect">
            <a:avLst/>
          </a:prstGeom>
          <a:solidFill>
            <a:srgbClr val="CCFFCC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A deadly plague that spread across Europe from 1346-1352</a:t>
            </a: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Caused by bacteria – </a:t>
            </a:r>
            <a:r>
              <a:rPr lang="en-US" sz="2200" b="1" i="1" dirty="0" err="1">
                <a:solidFill>
                  <a:srgbClr val="FF0000"/>
                </a:solidFill>
              </a:rPr>
              <a:t>yersenia</a:t>
            </a:r>
            <a:r>
              <a:rPr lang="en-US" sz="2200" b="1" i="1" dirty="0">
                <a:solidFill>
                  <a:srgbClr val="FF0000"/>
                </a:solidFill>
              </a:rPr>
              <a:t> </a:t>
            </a:r>
            <a:r>
              <a:rPr lang="en-US" sz="2200" b="1" i="1" dirty="0" err="1">
                <a:solidFill>
                  <a:srgbClr val="FF0000"/>
                </a:solidFill>
              </a:rPr>
              <a:t>pestis</a:t>
            </a:r>
            <a:endParaRPr lang="en-US" sz="2200" b="1" i="1" dirty="0">
              <a:solidFill>
                <a:srgbClr val="FF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200" b="1" dirty="0">
                <a:solidFill>
                  <a:srgbClr val="FF0000"/>
                </a:solidFill>
              </a:rPr>
              <a:t>Appeared in 3 forms: 1) pneumonic attacked lungs / 2)</a:t>
            </a:r>
            <a:r>
              <a:rPr lang="en-US" sz="2200" b="1" dirty="0" err="1">
                <a:solidFill>
                  <a:srgbClr val="FF0000"/>
                </a:solidFill>
              </a:rPr>
              <a:t>Septicemic</a:t>
            </a:r>
            <a:r>
              <a:rPr lang="en-US" sz="2200" b="1" dirty="0">
                <a:solidFill>
                  <a:srgbClr val="FF0000"/>
                </a:solidFill>
              </a:rPr>
              <a:t> appeared in bloodstream  3) Bubonic caused buboes on the body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6919119" y="3642519"/>
            <a:ext cx="2956719" cy="3785652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People were ignorant about its cause; they blamed the stars, God’s anger, and the Jews.</a:t>
            </a:r>
          </a:p>
          <a:p>
            <a:pPr>
              <a:buFont typeface="Arial" pitchFamily="34" charset="0"/>
              <a:buChar char="•"/>
            </a:pPr>
            <a:r>
              <a:rPr lang="en-US" sz="2400" dirty="0"/>
              <a:t>They tried ineffective cures such as pomanders, flagellation, and repentance of sins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0" y="5928519"/>
            <a:ext cx="6842919" cy="1631216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Killed one third to one half of the population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Forced farmers to diversify their crops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Peasants revolted and demanded more freedom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Working class moved to the cities to earn better wages</a:t>
            </a:r>
          </a:p>
          <a:p>
            <a:pPr>
              <a:buFont typeface="Arial" pitchFamily="34" charset="0"/>
              <a:buChar char="•"/>
            </a:pPr>
            <a:r>
              <a:rPr lang="en-US" b="1" dirty="0">
                <a:solidFill>
                  <a:schemeClr val="accent3">
                    <a:lumMod val="50000"/>
                  </a:schemeClr>
                </a:solidFill>
              </a:rPr>
              <a:t>Reduced the power of feudal lords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kharrington\Pictures\2012-09-11 ch 8.7\ch 8.7 001.jpg"/>
          <p:cNvPicPr>
            <a:picLocks noChangeAspect="1" noChangeArrowheads="1"/>
          </p:cNvPicPr>
          <p:nvPr/>
        </p:nvPicPr>
        <p:blipFill>
          <a:blip r:embed="rId2" cstate="print"/>
          <a:srcRect l="6358" t="7179" r="13386" b="14162"/>
          <a:stretch>
            <a:fillRect/>
          </a:stretch>
        </p:blipFill>
        <p:spPr bwMode="auto">
          <a:xfrm rot="16200000">
            <a:off x="1143000" y="-1143001"/>
            <a:ext cx="7589837" cy="9875839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947319" y="442119"/>
            <a:ext cx="2286000" cy="415498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r>
              <a:rPr lang="en-US" sz="2100" b="1" u="sng" dirty="0">
                <a:solidFill>
                  <a:srgbClr val="FF0000"/>
                </a:solidFill>
              </a:rPr>
              <a:t>Lasted 116 years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0" y="823119"/>
            <a:ext cx="3490119" cy="2446824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French King Charles IV (4</a:t>
            </a:r>
            <a:r>
              <a:rPr lang="en-US" sz="1700" b="1" baseline="30000" dirty="0">
                <a:solidFill>
                  <a:schemeClr val="accent1">
                    <a:lumMod val="50000"/>
                  </a:schemeClr>
                </a:solidFill>
              </a:rPr>
              <a:t>th</a:t>
            </a: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) died in 1328 with no male heir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Two men fought for throne: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1) 1337- Edward III of England, whose mom had been a French princess – claimed throne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2) Philip of Valois, nephew of Charles also claims the throne</a:t>
            </a:r>
          </a:p>
          <a:p>
            <a:pPr>
              <a:buFont typeface="Arial" pitchFamily="34" charset="0"/>
              <a:buChar char="•"/>
            </a:pPr>
            <a:r>
              <a:rPr lang="en-US" sz="1700" b="1" dirty="0">
                <a:solidFill>
                  <a:schemeClr val="accent1">
                    <a:lumMod val="50000"/>
                  </a:schemeClr>
                </a:solidFill>
              </a:rPr>
              <a:t>English armies attacked France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3642519" y="1432720"/>
            <a:ext cx="4572000" cy="255454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Young French peasant woman who was inspired by God to save France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Convinced Charles VII (the 7</a:t>
            </a:r>
            <a:r>
              <a:rPr lang="en-US" sz="1600" b="1" baseline="30000" dirty="0">
                <a:solidFill>
                  <a:srgbClr val="FF0000"/>
                </a:solidFill>
              </a:rPr>
              <a:t>th</a:t>
            </a:r>
            <a:r>
              <a:rPr lang="en-US" sz="1600" b="1" dirty="0">
                <a:solidFill>
                  <a:srgbClr val="FF0000"/>
                </a:solidFill>
              </a:rPr>
              <a:t>) to let her lead an army against the English in 1429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Inspired the weary troops  to rally &amp; have hope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Helped push the English armies out of central France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Was captured, accused of heresy, and burned at the stake in 1431; was sainted in 1922</a:t>
            </a:r>
          </a:p>
          <a:p>
            <a:pPr>
              <a:buFont typeface="Arial" pitchFamily="34" charset="0"/>
              <a:buChar char="•"/>
            </a:pPr>
            <a:r>
              <a:rPr lang="en-US" sz="1600" b="1" dirty="0">
                <a:solidFill>
                  <a:srgbClr val="FF0000"/>
                </a:solidFill>
              </a:rPr>
              <a:t>By 1453 the English held almost no land in France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2119" y="3490119"/>
            <a:ext cx="990600" cy="1015663"/>
          </a:xfrm>
          <a:prstGeom prst="rect">
            <a:avLst/>
          </a:prstGeom>
          <a:solidFill>
            <a:srgbClr val="FFFF99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b="1" u="sng" dirty="0">
                <a:solidFill>
                  <a:srgbClr val="FF0000"/>
                </a:solidFill>
              </a:rPr>
              <a:t>War begins 1337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0" y="5166519"/>
            <a:ext cx="4175919" cy="2431435"/>
          </a:xfrm>
          <a:prstGeom prst="rect">
            <a:avLst/>
          </a:prstGeom>
          <a:solidFill>
            <a:srgbClr val="CCFFFF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1900" b="1" dirty="0">
                <a:solidFill>
                  <a:schemeClr val="accent3">
                    <a:lumMod val="50000"/>
                  </a:schemeClr>
                </a:solidFill>
              </a:rPr>
              <a:t>English Longbows eliminated the advantages of armor – helped them at the beginning</a:t>
            </a:r>
          </a:p>
          <a:p>
            <a:pPr>
              <a:buFont typeface="Arial" pitchFamily="34" charset="0"/>
              <a:buChar char="•"/>
            </a:pPr>
            <a:r>
              <a:rPr lang="en-US" sz="1900" b="1" dirty="0">
                <a:solidFill>
                  <a:schemeClr val="accent3">
                    <a:lumMod val="50000"/>
                  </a:schemeClr>
                </a:solidFill>
              </a:rPr>
              <a:t>French Cannons could be used to blast holes in castles - helped them drive out the English</a:t>
            </a:r>
          </a:p>
          <a:p>
            <a:pPr>
              <a:buFont typeface="Arial" pitchFamily="34" charset="0"/>
              <a:buChar char="•"/>
            </a:pPr>
            <a:r>
              <a:rPr lang="en-US" sz="1900" b="1" dirty="0">
                <a:solidFill>
                  <a:schemeClr val="accent3">
                    <a:lumMod val="50000"/>
                  </a:schemeClr>
                </a:solidFill>
              </a:rPr>
              <a:t>Monarchs used armies recruited from common people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28319" y="5395119"/>
            <a:ext cx="5547519" cy="2000548"/>
          </a:xfrm>
          <a:prstGeom prst="rect">
            <a:avLst/>
          </a:prstGeom>
          <a:solidFill>
            <a:srgbClr val="FFFF99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100" b="1" dirty="0"/>
              <a:t>People became more patriotic, more devoted to the monarch than their feudal lord</a:t>
            </a:r>
          </a:p>
          <a:p>
            <a:pPr>
              <a:buFont typeface="Arial" pitchFamily="34" charset="0"/>
              <a:buChar char="•"/>
            </a:pPr>
            <a:r>
              <a:rPr lang="en-US" sz="2100" b="1" dirty="0"/>
              <a:t>People developed a sense of nationalism and pride as a people</a:t>
            </a:r>
          </a:p>
          <a:p>
            <a:pPr>
              <a:buFont typeface="Arial" pitchFamily="34" charset="0"/>
              <a:buChar char="•"/>
            </a:pPr>
            <a:r>
              <a:rPr lang="en-US" b="1" dirty="0"/>
              <a:t>Monarchs built huge armies with the taxes they collected, which reduced the power of the nobles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919" y="3109119"/>
            <a:ext cx="3657600" cy="4124704"/>
          </a:xfrm>
          <a:solidFill>
            <a:schemeClr val="tx2">
              <a:lumMod val="75000"/>
            </a:schemeClr>
          </a:solidFill>
        </p:spPr>
        <p:txBody>
          <a:bodyPr>
            <a:normAutofit fontScale="92500" lnSpcReduction="20000"/>
          </a:bodyPr>
          <a:lstStyle/>
          <a:p>
            <a:pPr eaLnBrk="0" fontAlgn="base" hangingPunct="0"/>
            <a:r>
              <a:rPr lang="en-US" altLang="en-US" sz="2400" b="1" u="sng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Students followed a very rigid schedule</a:t>
            </a:r>
            <a:r>
              <a:rPr lang="en-US" altLang="en-US" sz="2400" b="1" dirty="0">
                <a:solidFill>
                  <a:schemeClr val="accent6">
                    <a:lumMod val="40000"/>
                    <a:lumOff val="60000"/>
                  </a:schemeClr>
                </a:solidFill>
                <a:latin typeface="Verdana" pitchFamily="34" charset="0"/>
              </a:rPr>
              <a:t>:</a:t>
            </a:r>
          </a:p>
          <a:p>
            <a:pPr marL="0" indent="0" eaLnBrk="0" fontAlgn="base" hangingPunct="0">
              <a:buNone/>
            </a:pPr>
            <a:endParaRPr lang="en-US" sz="2400" dirty="0">
              <a:solidFill>
                <a:schemeClr val="bg1"/>
              </a:solidFill>
            </a:endParaRPr>
          </a:p>
          <a:p>
            <a:pPr eaLnBrk="0" fontAlgn="base" hangingPunct="0"/>
            <a:r>
              <a:rPr lang="en-US" sz="2400" dirty="0">
                <a:solidFill>
                  <a:schemeClr val="bg1"/>
                </a:solidFill>
              </a:rPr>
              <a:t>5:00 A.M.</a:t>
            </a:r>
          </a:p>
          <a:p>
            <a:pPr eaLnBrk="0" fontAlgn="base" hangingPunct="0"/>
            <a:r>
              <a:rPr lang="en-US" sz="2400" dirty="0">
                <a:solidFill>
                  <a:schemeClr val="bg1"/>
                </a:solidFill>
              </a:rPr>
              <a:t>Prayers, then five hours </a:t>
            </a:r>
            <a:br>
              <a:rPr lang="en-US" sz="2400" dirty="0">
                <a:solidFill>
                  <a:schemeClr val="bg1"/>
                </a:solidFill>
              </a:rPr>
            </a:br>
            <a:r>
              <a:rPr lang="en-US" sz="2400" dirty="0">
                <a:solidFill>
                  <a:schemeClr val="bg1"/>
                </a:solidFill>
              </a:rPr>
              <a:t>of class</a:t>
            </a:r>
          </a:p>
          <a:p>
            <a:pPr eaLnBrk="0" fontAlgn="base" hangingPunct="0"/>
            <a:r>
              <a:rPr lang="en-US" sz="2400" dirty="0">
                <a:solidFill>
                  <a:schemeClr val="bg1"/>
                </a:solidFill>
              </a:rPr>
              <a:t>10:00 A.M.</a:t>
            </a:r>
          </a:p>
          <a:p>
            <a:pPr eaLnBrk="0" fontAlgn="base" hangingPunct="0"/>
            <a:r>
              <a:rPr lang="en-US" sz="2400" dirty="0">
                <a:solidFill>
                  <a:schemeClr val="bg1"/>
                </a:solidFill>
              </a:rPr>
              <a:t>First meal, then seven hours of class</a:t>
            </a:r>
          </a:p>
          <a:p>
            <a:pPr eaLnBrk="0" fontAlgn="base" hangingPunct="0"/>
            <a:r>
              <a:rPr lang="en-US" sz="2400" dirty="0">
                <a:solidFill>
                  <a:schemeClr val="bg1"/>
                </a:solidFill>
              </a:rPr>
              <a:t>5:00 P.M.</a:t>
            </a:r>
          </a:p>
          <a:p>
            <a:pPr eaLnBrk="0" fontAlgn="base" hangingPunct="0"/>
            <a:r>
              <a:rPr lang="en-US" sz="2400" dirty="0">
                <a:solidFill>
                  <a:schemeClr val="bg1"/>
                </a:solidFill>
              </a:rPr>
              <a:t>Light supper, study until bed</a:t>
            </a:r>
          </a:p>
          <a:p>
            <a:endParaRPr lang="en-US" dirty="0"/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213519" y="275074"/>
            <a:ext cx="9410700" cy="26245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algn="l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b="1" dirty="0">
                <a:solidFill>
                  <a:srgbClr val="FFFF00"/>
                </a:solidFill>
                <a:latin typeface="Verdana" pitchFamily="34" charset="0"/>
              </a:rPr>
              <a:t>T</a:t>
            </a:r>
            <a:r>
              <a:rPr lang="en-US" altLang="en-US" sz="2800" b="1" dirty="0">
                <a:solidFill>
                  <a:srgbClr val="FFFF00"/>
                </a:solidFill>
                <a:latin typeface="Verdana" pitchFamily="34" charset="0"/>
              </a:rPr>
              <a:t>he earliest universities were founded in the 1100s at Salerno and Bologna in Italy, in Paris, and </a:t>
            </a:r>
            <a:br>
              <a:rPr lang="en-US" altLang="en-US" sz="2800" b="1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2800" b="1" dirty="0">
                <a:solidFill>
                  <a:srgbClr val="FFFF00"/>
                </a:solidFill>
                <a:latin typeface="Verdana" pitchFamily="34" charset="0"/>
              </a:rPr>
              <a:t>at Oxford</a:t>
            </a:r>
            <a:r>
              <a:rPr lang="en-US" altLang="en-US" b="1" dirty="0">
                <a:solidFill>
                  <a:srgbClr val="FFFF00"/>
                </a:solidFill>
                <a:latin typeface="Verdana" pitchFamily="34" charset="0"/>
              </a:rPr>
              <a:t>.</a:t>
            </a:r>
            <a:br>
              <a:rPr lang="en-US" altLang="en-US" sz="2200" b="1" dirty="0">
                <a:latin typeface="Verdana" pitchFamily="34" charset="0"/>
              </a:rPr>
            </a:br>
            <a:br>
              <a:rPr lang="en-US" altLang="en-US" sz="2200" b="1" dirty="0">
                <a:latin typeface="Verdana" pitchFamily="34" charset="0"/>
              </a:rPr>
            </a:br>
            <a:endParaRPr lang="en-US" altLang="en-US" sz="2200" b="1" dirty="0">
              <a:solidFill>
                <a:schemeClr val="accent6">
                  <a:lumMod val="40000"/>
                  <a:lumOff val="60000"/>
                </a:schemeClr>
              </a:solidFill>
              <a:latin typeface="Verdana" pitchFamily="34" charset="0"/>
            </a:endParaRPr>
          </a:p>
        </p:txBody>
      </p:sp>
      <p:pic>
        <p:nvPicPr>
          <p:cNvPr id="20482" name="Picture 2" descr="http://www.joeferaco.com/siteimages/logo_unisalerno%5B1%5D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0519" y="1488421"/>
            <a:ext cx="4536762" cy="1239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86" name="Picture 6" descr="http://media.indiatimes.in/media/content/2013/Mar/oxford_university_1364101754_540x540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9" y="1508919"/>
            <a:ext cx="5143500" cy="3514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211428" y="1539558"/>
            <a:ext cx="1600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Oxford University, England</a:t>
            </a:r>
          </a:p>
        </p:txBody>
      </p:sp>
      <p:pic>
        <p:nvPicPr>
          <p:cNvPr id="20488" name="Picture 8" descr="http://www.icsd2013.org/joomla2/images/piazza-11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719" y="5242719"/>
            <a:ext cx="5143500" cy="21240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21068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47518" y="5318919"/>
            <a:ext cx="4102735" cy="1676400"/>
          </a:xfrm>
        </p:spPr>
        <p:txBody>
          <a:bodyPr>
            <a:normAutofit lnSpcReduction="10000"/>
          </a:bodyPr>
          <a:lstStyle/>
          <a:p>
            <a:r>
              <a:rPr lang="en-US" altLang="en-US" sz="2800" b="1" dirty="0">
                <a:solidFill>
                  <a:schemeClr val="bg1"/>
                </a:solidFill>
                <a:latin typeface="Verdana" pitchFamily="34" charset="0"/>
              </a:rPr>
              <a:t>Some women did receive educations in convents</a:t>
            </a:r>
            <a:endParaRPr lang="en-US" sz="2800" b="1" dirty="0">
              <a:solidFill>
                <a:schemeClr val="bg1"/>
              </a:solidFill>
            </a:endParaRPr>
          </a:p>
        </p:txBody>
      </p:sp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137320" y="55048"/>
            <a:ext cx="5029200" cy="17627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3600" b="1" dirty="0">
                <a:solidFill>
                  <a:srgbClr val="FFFF00"/>
                </a:solidFill>
                <a:latin typeface="Verdana" pitchFamily="34" charset="0"/>
              </a:rPr>
              <a:t>Women were not allowed to attend universities. </a:t>
            </a:r>
          </a:p>
        </p:txBody>
      </p:sp>
      <p:pic>
        <p:nvPicPr>
          <p:cNvPr id="19460" name="Picture 4" descr="http://mw.mcmaster.ca/images/dbase/britlib/0082w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52319" y="104934"/>
            <a:ext cx="3438525" cy="48863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4" name="Picture 8" descr="http://upload.wikimedia.org/wikipedia/commons/2/27/K%C3%B6ln_st_maria_im_kapitol_dreikonchenanlage_251204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2042319"/>
            <a:ext cx="4953000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://1.bp.blogspot.com/-ft1gFI4i21I/Tmk1KvS2DkI/AAAAAAAAX8E/The2Zx1fYw8/s1600/skalk+nonner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9119" y="5030197"/>
            <a:ext cx="2497786" cy="21654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466" name="Picture 10" descr="http://t3.gstatic.com/images?q=tbn:ANd9GcQfLlZCV4d14RQor4mhQM0NMnMjvNmH0cqpipc64aOf4Wqv3nZ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146" y="5030197"/>
            <a:ext cx="2196073" cy="21960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633854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5"/>
          <p:cNvSpPr txBox="1">
            <a:spLocks noGrp="1" noChangeArrowheads="1"/>
          </p:cNvSpPr>
          <p:nvPr>
            <p:ph type="title"/>
          </p:nvPr>
        </p:nvSpPr>
        <p:spPr bwMode="auto">
          <a:xfrm>
            <a:off x="5062132" y="289719"/>
            <a:ext cx="4479846" cy="2809206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200" b="1" dirty="0">
                <a:solidFill>
                  <a:schemeClr val="bg1"/>
                </a:solidFill>
                <a:latin typeface="Verdana" pitchFamily="34" charset="0"/>
              </a:rPr>
              <a:t>Prior to 1100s, Muslim scholars had translated &amp; spread work of Aristotle </a:t>
            </a:r>
            <a:br>
              <a:rPr lang="en-US" altLang="en-US" sz="2200" b="1" dirty="0">
                <a:solidFill>
                  <a:schemeClr val="bg1"/>
                </a:solidFill>
                <a:latin typeface="Verdana" pitchFamily="34" charset="0"/>
              </a:rPr>
            </a:br>
            <a:r>
              <a:rPr lang="en-US" altLang="en-US" sz="2200" b="1" dirty="0">
                <a:solidFill>
                  <a:schemeClr val="bg1"/>
                </a:solidFill>
                <a:latin typeface="Verdana" pitchFamily="34" charset="0"/>
              </a:rPr>
              <a:t>&amp; other Greeks.</a:t>
            </a:r>
            <a:r>
              <a:rPr lang="en-US" altLang="en-US" sz="2200" b="1" dirty="0">
                <a:solidFill>
                  <a:srgbClr val="FFFF00"/>
                </a:solidFill>
                <a:latin typeface="Verdana" pitchFamily="34" charset="0"/>
              </a:rPr>
              <a:t> </a:t>
            </a:r>
            <a:br>
              <a:rPr lang="en-US" altLang="en-US" sz="2200" b="1" dirty="0">
                <a:solidFill>
                  <a:srgbClr val="FFFF00"/>
                </a:solidFill>
                <a:latin typeface="Verdana" pitchFamily="34" charset="0"/>
              </a:rPr>
            </a:br>
            <a:br>
              <a:rPr lang="en-US" altLang="en-US" sz="2200" b="1" dirty="0">
                <a:solidFill>
                  <a:srgbClr val="FFFF00"/>
                </a:solidFill>
                <a:latin typeface="Verdana" pitchFamily="34" charset="0"/>
              </a:rPr>
            </a:br>
            <a:r>
              <a:rPr lang="en-US" altLang="en-US" sz="2200" b="1" dirty="0">
                <a:solidFill>
                  <a:srgbClr val="FFFF00"/>
                </a:solidFill>
                <a:latin typeface="Verdana" pitchFamily="34" charset="0"/>
              </a:rPr>
              <a:t>These were eventually translated into Latin and reached Western Europe.</a:t>
            </a:r>
            <a:endParaRPr lang="en-US" altLang="en-US" sz="2200" dirty="0">
              <a:solidFill>
                <a:schemeClr val="bg1"/>
              </a:solidFill>
              <a:latin typeface="Verdana" pitchFamily="34" charset="0"/>
            </a:endParaRPr>
          </a:p>
        </p:txBody>
      </p:sp>
      <p:sp>
        <p:nvSpPr>
          <p:cNvPr id="5" name="Text Box 6"/>
          <p:cNvSpPr txBox="1">
            <a:spLocks noGrp="1" noChangeArrowheads="1"/>
          </p:cNvSpPr>
          <p:nvPr>
            <p:ph idx="1"/>
          </p:nvPr>
        </p:nvSpPr>
        <p:spPr bwMode="auto">
          <a:xfrm>
            <a:off x="442119" y="1432719"/>
            <a:ext cx="4172029" cy="33324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800" dirty="0">
                <a:solidFill>
                  <a:srgbClr val="FFFF00"/>
                </a:solidFill>
                <a:latin typeface="Verdana" pitchFamily="34" charset="0"/>
              </a:rPr>
              <a:t>The </a:t>
            </a:r>
            <a:r>
              <a:rPr lang="en-US" altLang="en-US" sz="2800" b="1" u="sng" dirty="0">
                <a:solidFill>
                  <a:srgbClr val="FFFF00"/>
                </a:solidFill>
                <a:latin typeface="Verdana" pitchFamily="34" charset="0"/>
              </a:rPr>
              <a:t>ancient texts</a:t>
            </a:r>
            <a:r>
              <a:rPr lang="en-US" altLang="en-US" sz="2800" b="1" dirty="0">
                <a:solidFill>
                  <a:srgbClr val="FFFF00"/>
                </a:solidFill>
                <a:latin typeface="Verdana" pitchFamily="34" charset="0"/>
              </a:rPr>
              <a:t>: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Verdana" pitchFamily="34" charset="0"/>
              </a:rPr>
              <a:t>Championed reason over faith,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8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Verdana" pitchFamily="34" charset="0"/>
              </a:rPr>
              <a:t>challenged Christian scholars.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</a:pPr>
            <a:endParaRPr lang="en-US" altLang="en-US" sz="2800" dirty="0">
              <a:solidFill>
                <a:srgbClr val="0033CC"/>
              </a:solidFill>
              <a:latin typeface="Verdana" pitchFamily="34" charset="0"/>
            </a:endParaRPr>
          </a:p>
        </p:txBody>
      </p:sp>
      <p:grpSp>
        <p:nvGrpSpPr>
          <p:cNvPr id="6" name="Group 10"/>
          <p:cNvGrpSpPr>
            <a:grpSpLocks/>
          </p:cNvGrpSpPr>
          <p:nvPr/>
        </p:nvGrpSpPr>
        <p:grpSpPr bwMode="auto">
          <a:xfrm>
            <a:off x="569278" y="594519"/>
            <a:ext cx="2057400" cy="685800"/>
            <a:chOff x="528" y="1104"/>
            <a:chExt cx="1296" cy="432"/>
          </a:xfrm>
        </p:grpSpPr>
        <p:sp>
          <p:nvSpPr>
            <p:cNvPr id="7" name="AutoShape 8"/>
            <p:cNvSpPr>
              <a:spLocks noChangeArrowheads="1"/>
            </p:cNvSpPr>
            <p:nvPr/>
          </p:nvSpPr>
          <p:spPr bwMode="auto">
            <a:xfrm rot="5400000" flipH="1">
              <a:off x="960" y="672"/>
              <a:ext cx="432" cy="1296"/>
            </a:xfrm>
            <a:prstGeom prst="upArrowCallout">
              <a:avLst>
                <a:gd name="adj1" fmla="val 20843"/>
                <a:gd name="adj2" fmla="val 18875"/>
                <a:gd name="adj3" fmla="val 44694"/>
                <a:gd name="adj4" fmla="val 76542"/>
              </a:avLst>
            </a:prstGeom>
            <a:gradFill rotWithShape="1">
              <a:gsLst>
                <a:gs pos="0">
                  <a:srgbClr val="CDCDFF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rot="10800000" vert="eaVert" wrap="none" anchor="ctr"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1pPr>
              <a:lvl2pPr marL="37931725" indent="-37474525"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2pPr>
              <a:lvl3pPr marL="1084263" indent="-169863" eaLnBrk="0" hangingPunct="0"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3pPr>
              <a:lvl4pPr marL="1490663" indent="-119063" eaLnBrk="0" hangingPunct="0"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4pPr>
              <a:lvl5pPr marL="1947863" indent="-119063"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5pPr>
              <a:lvl6pPr marL="24050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6pPr>
              <a:lvl7pPr marL="28622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7pPr>
              <a:lvl8pPr marL="33194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8pPr>
              <a:lvl9pPr marL="37766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8" name="Text Box 5"/>
            <p:cNvSpPr txBox="1">
              <a:spLocks noChangeArrowheads="1"/>
            </p:cNvSpPr>
            <p:nvPr/>
          </p:nvSpPr>
          <p:spPr bwMode="auto">
            <a:xfrm>
              <a:off x="608" y="1152"/>
              <a:ext cx="10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1pPr>
              <a:lvl2pPr marL="37931725" indent="-37474525"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2pPr>
              <a:lvl3pPr marL="1084263" indent="-169863" eaLnBrk="0" hangingPunct="0"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3pPr>
              <a:lvl4pPr marL="1490663" indent="-119063" eaLnBrk="0" hangingPunct="0"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4pPr>
              <a:lvl5pPr marL="1947863" indent="-119063"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5pPr>
              <a:lvl6pPr marL="24050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6pPr>
              <a:lvl7pPr marL="28622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7pPr>
              <a:lvl8pPr marL="33194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8pPr>
              <a:lvl9pPr marL="37766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200" b="1" dirty="0">
                  <a:latin typeface="Verdana" pitchFamily="34" charset="0"/>
                </a:rPr>
                <a:t>Reason</a:t>
              </a:r>
            </a:p>
          </p:txBody>
        </p:sp>
      </p:grpSp>
      <p:grpSp>
        <p:nvGrpSpPr>
          <p:cNvPr id="9" name="Group 11"/>
          <p:cNvGrpSpPr>
            <a:grpSpLocks/>
          </p:cNvGrpSpPr>
          <p:nvPr/>
        </p:nvGrpSpPr>
        <p:grpSpPr bwMode="auto">
          <a:xfrm>
            <a:off x="2651919" y="594519"/>
            <a:ext cx="2387600" cy="685800"/>
            <a:chOff x="2880" y="1104"/>
            <a:chExt cx="1504" cy="432"/>
          </a:xfrm>
        </p:grpSpPr>
        <p:sp>
          <p:nvSpPr>
            <p:cNvPr id="10" name="AutoShape 9"/>
            <p:cNvSpPr>
              <a:spLocks noChangeArrowheads="1"/>
            </p:cNvSpPr>
            <p:nvPr/>
          </p:nvSpPr>
          <p:spPr bwMode="auto">
            <a:xfrm rot="16200000" flipH="1">
              <a:off x="3312" y="672"/>
              <a:ext cx="432" cy="1296"/>
            </a:xfrm>
            <a:prstGeom prst="upArrowCallout">
              <a:avLst>
                <a:gd name="adj1" fmla="val 20843"/>
                <a:gd name="adj2" fmla="val 18875"/>
                <a:gd name="adj3" fmla="val 44694"/>
                <a:gd name="adj4" fmla="val 76542"/>
              </a:avLst>
            </a:prstGeom>
            <a:gradFill rotWithShape="1">
              <a:gsLst>
                <a:gs pos="0">
                  <a:srgbClr val="83D7E5"/>
                </a:gs>
                <a:gs pos="100000">
                  <a:schemeClr val="bg1"/>
                </a:gs>
              </a:gsLst>
              <a:lin ang="5400000" scaled="1"/>
            </a:gradFill>
            <a:ln w="9525">
              <a:solidFill>
                <a:schemeClr val="accent2"/>
              </a:solidFill>
              <a:miter lim="800000"/>
              <a:headEnd/>
              <a:tailEnd/>
            </a:ln>
            <a:effectLst>
              <a:outerShdw dist="53882" dir="2700000" algn="ctr" rotWithShape="0">
                <a:srgbClr val="ADC793">
                  <a:alpha val="46001"/>
                </a:srgbClr>
              </a:outerShdw>
            </a:effectLst>
          </p:spPr>
          <p:txBody>
            <a:bodyPr vert="eaVert" wrap="none" anchor="ctr"/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1pPr>
              <a:lvl2pPr marL="37931725" indent="-37474525"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2pPr>
              <a:lvl3pPr marL="1084263" indent="-169863" eaLnBrk="0" hangingPunct="0"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3pPr>
              <a:lvl4pPr marL="1490663" indent="-119063" eaLnBrk="0" hangingPunct="0"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4pPr>
              <a:lvl5pPr marL="1947863" indent="-119063"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5pPr>
              <a:lvl6pPr marL="24050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6pPr>
              <a:lvl7pPr marL="28622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7pPr>
              <a:lvl8pPr marL="33194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8pPr>
              <a:lvl9pPr marL="37766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0"/>
                </a:spcBef>
                <a:buFontTx/>
                <a:buNone/>
              </a:pPr>
              <a:endParaRPr lang="en-US" altLang="en-US" sz="1800"/>
            </a:p>
          </p:txBody>
        </p:sp>
        <p:sp>
          <p:nvSpPr>
            <p:cNvPr id="11" name="Text Box 9"/>
            <p:cNvSpPr txBox="1">
              <a:spLocks noChangeArrowheads="1"/>
            </p:cNvSpPr>
            <p:nvPr/>
          </p:nvSpPr>
          <p:spPr bwMode="auto">
            <a:xfrm>
              <a:off x="3376" y="1152"/>
              <a:ext cx="1008" cy="26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32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1pPr>
              <a:lvl2pPr marL="37931725" indent="-37474525"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28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2pPr>
              <a:lvl3pPr marL="1084263" indent="-169863" eaLnBrk="0" hangingPunct="0"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3pPr>
              <a:lvl4pPr marL="1490663" indent="-119063" eaLnBrk="0" hangingPunct="0"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4pPr>
              <a:lvl5pPr marL="1947863" indent="-119063" eaLnBrk="0" hangingPunct="0">
                <a:lnSpc>
                  <a:spcPct val="90000"/>
                </a:lnSpc>
                <a:spcBef>
                  <a:spcPct val="20000"/>
                </a:spcBef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5pPr>
              <a:lvl6pPr marL="24050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6pPr>
              <a:lvl7pPr marL="28622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7pPr>
              <a:lvl8pPr marL="33194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8pPr>
              <a:lvl9pPr marL="3776663" indent="-119063" eaLnBrk="0" fontAlgn="base" hangingPunct="0">
                <a:lnSpc>
                  <a:spcPct val="90000"/>
                </a:lnSpc>
                <a:spcBef>
                  <a:spcPct val="20000"/>
                </a:spcBef>
                <a:spcAft>
                  <a:spcPct val="0"/>
                </a:spcAft>
                <a:buFont typeface="Times" pitchFamily="100" charset="0"/>
                <a:buChar char="•"/>
                <a:defRPr sz="1600">
                  <a:solidFill>
                    <a:schemeClr val="tx1"/>
                  </a:solidFill>
                  <a:latin typeface="Arial" pitchFamily="34" charset="0"/>
                  <a:ea typeface="MS Pゴシック" charset="0"/>
                  <a:cs typeface="MS Pゴシック" charset="0"/>
                </a:defRPr>
              </a:lvl9pPr>
            </a:lstStyle>
            <a:p>
              <a:pPr eaLnBrk="1" hangingPunct="1">
                <a:lnSpc>
                  <a:spcPct val="100000"/>
                </a:lnSpc>
                <a:spcBef>
                  <a:spcPct val="50000"/>
                </a:spcBef>
                <a:buFontTx/>
                <a:buNone/>
              </a:pPr>
              <a:r>
                <a:rPr lang="en-US" altLang="en-US" sz="2200" b="1">
                  <a:latin typeface="Verdana" pitchFamily="34" charset="0"/>
                </a:rPr>
                <a:t>Faith</a:t>
              </a:r>
            </a:p>
          </p:txBody>
        </p:sp>
      </p:grpSp>
      <p:pic>
        <p:nvPicPr>
          <p:cNvPr id="18434" name="Picture 2" descr="http://gracesalt.files.wordpress.com/2013/08/reas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119" y="4404519"/>
            <a:ext cx="4635094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6" name="Picture 4" descr="http://uluwatu.com/MD%20Design/Graphics/A%20Scroll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0038" y="5014119"/>
            <a:ext cx="4178300" cy="23419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438" name="Picture 6" descr="http://www3.unisi.it/ricerca/dip/fil_sc_soc/dot-sc/atene.jpe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308" y="3223419"/>
            <a:ext cx="1889760" cy="2362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019219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10"/>
          <p:cNvSpPr txBox="1">
            <a:spLocks noChangeArrowheads="1"/>
          </p:cNvSpPr>
          <p:nvPr/>
        </p:nvSpPr>
        <p:spPr bwMode="auto">
          <a:xfrm>
            <a:off x="76360" y="137319"/>
            <a:ext cx="3566160" cy="45089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Verdana" pitchFamily="34" charset="0"/>
              </a:rPr>
              <a:t>To resolve conflict between reason &amp; faith ---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 b="1" u="sng" dirty="0">
                <a:solidFill>
                  <a:srgbClr val="FFFF00"/>
                </a:solidFill>
                <a:latin typeface="Verdana" pitchFamily="34" charset="0"/>
              </a:rPr>
              <a:t>Christian scholars developed scholasticism</a:t>
            </a:r>
            <a:r>
              <a:rPr lang="en-US" altLang="en-US" sz="2200" b="1" dirty="0">
                <a:solidFill>
                  <a:schemeClr val="accent6">
                    <a:lumMod val="20000"/>
                    <a:lumOff val="80000"/>
                  </a:schemeClr>
                </a:solidFill>
                <a:latin typeface="Verdana" pitchFamily="34" charset="0"/>
              </a:rPr>
              <a:t>, </a:t>
            </a:r>
            <a:r>
              <a:rPr lang="en-US" altLang="en-US" sz="2200" b="1" u="sng" dirty="0">
                <a:solidFill>
                  <a:schemeClr val="bg1"/>
                </a:solidFill>
                <a:latin typeface="Verdana" pitchFamily="34" charset="0"/>
              </a:rPr>
              <a:t>which used reason to support Christian beliefs</a:t>
            </a:r>
            <a:r>
              <a:rPr lang="en-US" altLang="en-US" sz="2200" b="1" u="sng" dirty="0">
                <a:solidFill>
                  <a:schemeClr val="accent6">
                    <a:lumMod val="20000"/>
                    <a:lumOff val="80000"/>
                  </a:schemeClr>
                </a:solidFill>
                <a:latin typeface="Verdana" pitchFamily="34" charset="0"/>
              </a:rPr>
              <a:t>.</a:t>
            </a: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Verdana" pitchFamily="34" charset="0"/>
            </a:endParaRPr>
          </a:p>
          <a:p>
            <a:pPr algn="ctr"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b="1" dirty="0">
              <a:solidFill>
                <a:schemeClr val="accent6">
                  <a:lumMod val="20000"/>
                  <a:lumOff val="80000"/>
                </a:schemeClr>
              </a:solidFill>
              <a:latin typeface="Verdana" pitchFamily="34" charset="0"/>
            </a:endParaRPr>
          </a:p>
        </p:txBody>
      </p:sp>
      <p:sp>
        <p:nvSpPr>
          <p:cNvPr id="3" name="Text Box 11"/>
          <p:cNvSpPr txBox="1">
            <a:spLocks noChangeArrowheads="1"/>
          </p:cNvSpPr>
          <p:nvPr/>
        </p:nvSpPr>
        <p:spPr bwMode="auto">
          <a:xfrm>
            <a:off x="3413919" y="4175919"/>
            <a:ext cx="6172200" cy="323165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Most famous scholastic - </a:t>
            </a:r>
            <a:r>
              <a:rPr lang="en-US" altLang="en-US" sz="2400" b="1" u="sng" dirty="0">
                <a:solidFill>
                  <a:srgbClr val="C00000"/>
                </a:solidFill>
                <a:latin typeface="Verdana" pitchFamily="34" charset="0"/>
              </a:rPr>
              <a:t>Thomas Aquinas</a:t>
            </a: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</a:rPr>
              <a:t>: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wrote the 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Summa </a:t>
            </a:r>
            <a:r>
              <a:rPr lang="en-US" altLang="en-US" sz="2400" b="1" i="1" dirty="0" err="1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theologica</a:t>
            </a:r>
            <a:r>
              <a:rPr lang="en-US" altLang="en-US" sz="2400" b="1" i="1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.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 b="1" dirty="0">
                <a:solidFill>
                  <a:srgbClr val="C00000"/>
                </a:solidFill>
                <a:latin typeface="Verdana" pitchFamily="34" charset="0"/>
              </a:rPr>
              <a:t>Concluded that faith &amp; reason existed in harmony </a:t>
            </a:r>
          </a:p>
          <a:p>
            <a:pPr marL="342900" indent="-342900" eaLnBrk="1" hangingPunct="1">
              <a:lnSpc>
                <a:spcPct val="100000"/>
              </a:lnSpc>
              <a:spcBef>
                <a:spcPct val="50000"/>
              </a:spcBef>
            </a:pPr>
            <a:r>
              <a:rPr lang="en-US" altLang="en-US" sz="2400" dirty="0">
                <a:solidFill>
                  <a:schemeClr val="accent1">
                    <a:lumMod val="50000"/>
                  </a:schemeClr>
                </a:solidFill>
                <a:latin typeface="Verdana" pitchFamily="34" charset="0"/>
              </a:rPr>
              <a:t>God ruled over an ordered, logical universe. </a:t>
            </a:r>
          </a:p>
        </p:txBody>
      </p:sp>
      <p:pic>
        <p:nvPicPr>
          <p:cNvPr id="17410" name="Picture 2" descr="https://lh3.googleusercontent.com/-1vVzDPvc31U/TYkep1GSb0I/AAAAAAAACVM/RDBN1S50PwM/s1600/introscholasticismbook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9719" y="3727367"/>
            <a:ext cx="2590800" cy="34351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2" name="Picture 4" descr="https://www.logos.com/product/4248/summa-theologica.jpg?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0853" y="289719"/>
            <a:ext cx="2219325" cy="35269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16" name="Picture 8" descr="http://t2.gstatic.com/images?q=tbn:ANd9GcSin_1eklMstq2SeXZ2h-Fg48F8UEXuucz8NHc5XskiILwIrBb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69" y="2054522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422" name="Picture 14" descr="http://t2.gstatic.com/images?q=tbn:ANd9GcQ1lIe8v6whVwqBjLHvy4yFZeWq8tajjPXOl9ey3-Fs4LkejAZ-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76269" y="72306"/>
            <a:ext cx="2590800" cy="1762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288562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7"/>
          <p:cNvSpPr txBox="1">
            <a:spLocks noGrp="1" noChangeArrowheads="1"/>
          </p:cNvSpPr>
          <p:nvPr>
            <p:ph idx="1"/>
          </p:nvPr>
        </p:nvSpPr>
        <p:spPr bwMode="auto">
          <a:xfrm>
            <a:off x="213519" y="289719"/>
            <a:ext cx="3352800" cy="354787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wrap="square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</a:pPr>
            <a:r>
              <a:rPr lang="en-US" altLang="en-US" sz="2800" b="1" dirty="0">
                <a:solidFill>
                  <a:schemeClr val="bg1"/>
                </a:solidFill>
                <a:latin typeface="Verdana" pitchFamily="34" charset="0"/>
              </a:rPr>
              <a:t>Europeans adopted Hindu-Arabic numerals, which were easier to use than Roman numerals.</a:t>
            </a:r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5273199" y="5075079"/>
            <a:ext cx="4215527" cy="225520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txBody>
          <a:bodyPr vert="horz" wrap="square" lIns="99798" tIns="49899" rIns="99798" bIns="49899" rtlCol="0">
            <a:spAutoFit/>
          </a:bodyPr>
          <a:lstStyle>
            <a:lvl1pPr marL="228600" indent="-228600" algn="l" defTabSz="997976" rtl="0" eaLnBrk="0" latin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 kern="1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algn="l" defTabSz="997976" rtl="0" eaLnBrk="0" latin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 kern="1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algn="l" defTabSz="997976" rtl="0" eaLnBrk="0" latinLnBrk="0" hangingPunct="0">
              <a:spcBef>
                <a:spcPct val="20000"/>
              </a:spcBef>
              <a:buFont typeface="Times" pitchFamily="100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algn="l" defTabSz="997976" rtl="0" eaLnBrk="0" latinLnBrk="0" hangingPunct="0">
              <a:spcBef>
                <a:spcPct val="20000"/>
              </a:spcBef>
              <a:buFont typeface="Times" pitchFamily="100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algn="l" defTabSz="997976" rtl="0" eaLnBrk="0" latin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algn="l" defTabSz="99797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algn="l" defTabSz="99797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algn="l" defTabSz="99797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algn="l" defTabSz="997976" rtl="0" eaLnBrk="0" fontAlgn="base" latinLnBrk="0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 kern="1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Clr>
                <a:schemeClr val="tx1"/>
              </a:buClr>
            </a:pPr>
            <a:r>
              <a:rPr lang="en-US" altLang="en-US" sz="2800" b="1" dirty="0">
                <a:solidFill>
                  <a:schemeClr val="bg1"/>
                </a:solidFill>
                <a:latin typeface="Verdana" pitchFamily="34" charset="0"/>
              </a:rPr>
              <a:t>Europeans studied Greek geometry and medicine, as well as works by Arab scientists.</a:t>
            </a:r>
          </a:p>
        </p:txBody>
      </p:sp>
      <p:pic>
        <p:nvPicPr>
          <p:cNvPr id="16388" name="Picture 4" descr="http://www.sakkal.com/instrctn/Arabic_Numbers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2495" y="213519"/>
            <a:ext cx="5501951" cy="2209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0" name="Picture 6" descr="http://t0.gstatic.com/images?q=tbn:ANd9GcQr3nAeaBk3bQBpYu-dHTFxenHD_kv8myuMpVIf3A9zUem9q3K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3977958"/>
            <a:ext cx="4278549" cy="30013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4" name="Picture 10" descr="http://jacksonbbrown.com/ss/wp-content/uploads/2012/09/muslim-scholars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8619" y="2632789"/>
            <a:ext cx="2620107" cy="22707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396" name="Picture 12" descr="http://t2.gstatic.com/images?q=tbn:ANd9GcQqwrgoFENqyeZNQKGEX5-o-ABrQgRMvctr0pyKt4ObHgY8Gtn_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919" y="2632789"/>
            <a:ext cx="1680209" cy="23090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400" name="Picture 16" descr="http://www.knowitall.org/kidswork/hospital/images/photos/hippocrates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16999" y="6273168"/>
            <a:ext cx="2131985" cy="10420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61501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6"/>
          <p:cNvSpPr>
            <a:spLocks noChangeArrowheads="1"/>
          </p:cNvSpPr>
          <p:nvPr/>
        </p:nvSpPr>
        <p:spPr bwMode="auto">
          <a:xfrm rot="5400000" flipH="1">
            <a:off x="1607124" y="-1264189"/>
            <a:ext cx="2124161" cy="4842228"/>
          </a:xfrm>
          <a:prstGeom prst="upArrowCallout">
            <a:avLst>
              <a:gd name="adj1" fmla="val 27981"/>
              <a:gd name="adj2" fmla="val 25000"/>
              <a:gd name="adj3" fmla="val 24673"/>
              <a:gd name="adj4" fmla="val 81806"/>
            </a:avLst>
          </a:prstGeom>
          <a:gradFill rotWithShape="1">
            <a:gsLst>
              <a:gs pos="0">
                <a:srgbClr val="CDCDFF"/>
              </a:gs>
              <a:gs pos="100000">
                <a:srgbClr val="FFFFFF"/>
              </a:gs>
            </a:gsLst>
            <a:lin ang="5400000" scaled="1"/>
          </a:gradFill>
          <a:ln w="9525">
            <a:solidFill>
              <a:schemeClr val="accent2"/>
            </a:solidFill>
            <a:miter lim="800000"/>
            <a:headEnd/>
            <a:tailEnd/>
          </a:ln>
          <a:effectLst>
            <a:outerShdw dist="89803" dir="2700000" algn="ctr" rotWithShape="0">
              <a:srgbClr val="ADC793">
                <a:alpha val="46001"/>
              </a:srgbClr>
            </a:outerShdw>
          </a:effectLst>
        </p:spPr>
        <p:txBody>
          <a:bodyPr rot="10800000" vert="eaVert" wrap="none" lIns="99798" tIns="49899" rIns="99798" bIns="49899" anchor="ctr"/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buFontTx/>
              <a:buNone/>
            </a:pPr>
            <a:r>
              <a:rPr lang="en-US" altLang="en-US" sz="2000"/>
              <a:t> </a:t>
            </a:r>
          </a:p>
        </p:txBody>
      </p:sp>
      <p:sp>
        <p:nvSpPr>
          <p:cNvPr id="14339" name="Text Box 9"/>
          <p:cNvSpPr txBox="1">
            <a:spLocks noChangeArrowheads="1"/>
          </p:cNvSpPr>
          <p:nvPr/>
        </p:nvSpPr>
        <p:spPr bwMode="auto">
          <a:xfrm>
            <a:off x="263490" y="94844"/>
            <a:ext cx="3836229" cy="2501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98" tIns="49899" rIns="99798" bIns="49899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None/>
            </a:pPr>
            <a:r>
              <a:rPr lang="en-US" altLang="en-US" sz="2400" b="1" dirty="0">
                <a:latin typeface="Verdana" pitchFamily="34" charset="0"/>
              </a:rPr>
              <a:t>New writings began to appear in the: </a:t>
            </a:r>
            <a:r>
              <a:rPr lang="en-US" altLang="en-US" sz="2400" b="1" u="sng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vernacular</a:t>
            </a:r>
            <a:r>
              <a:rPr lang="en-US" altLang="en-US" sz="2400" b="1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2400" b="1" dirty="0"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altLang="en-US" sz="2400" b="1" dirty="0">
                <a:latin typeface="Verdana" pitchFamily="34" charset="0"/>
                <a:cs typeface="Arial" pitchFamily="34" charset="0"/>
              </a:rPr>
              <a:t> </a:t>
            </a:r>
            <a:r>
              <a:rPr lang="en-US" altLang="en-US" sz="2400" dirty="0">
                <a:solidFill>
                  <a:srgbClr val="FF0000"/>
                </a:solidFill>
                <a:latin typeface="Verdana" pitchFamily="34" charset="0"/>
                <a:cs typeface="Arial" pitchFamily="34" charset="0"/>
              </a:rPr>
              <a:t>the everyday language of ordinary people </a:t>
            </a:r>
          </a:p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endParaRPr lang="en-US" altLang="en-US" sz="2400" i="1" dirty="0">
              <a:latin typeface="Verdana" pitchFamily="34" charset="0"/>
            </a:endParaRPr>
          </a:p>
        </p:txBody>
      </p:sp>
      <p:sp>
        <p:nvSpPr>
          <p:cNvPr id="15364" name="Text Box 11"/>
          <p:cNvSpPr txBox="1">
            <a:spLocks noChangeArrowheads="1"/>
          </p:cNvSpPr>
          <p:nvPr/>
        </p:nvSpPr>
        <p:spPr bwMode="auto">
          <a:xfrm>
            <a:off x="4953476" y="1697716"/>
            <a:ext cx="4459559" cy="145120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lIns="99798" tIns="49899" rIns="99798" bIns="49899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200" b="1" dirty="0">
                <a:solidFill>
                  <a:srgbClr val="FF0000"/>
                </a:solidFill>
                <a:latin typeface="Verdana" pitchFamily="34" charset="0"/>
              </a:rPr>
              <a:t>Dante Alighieri’s</a:t>
            </a:r>
            <a:r>
              <a:rPr lang="en-US" altLang="en-US" sz="2200" dirty="0">
                <a:latin typeface="Verdana" pitchFamily="34" charset="0"/>
              </a:rPr>
              <a:t> </a:t>
            </a:r>
            <a:r>
              <a:rPr lang="en-US" altLang="en-US" sz="2200" i="1" dirty="0">
                <a:latin typeface="Verdana" pitchFamily="34" charset="0"/>
              </a:rPr>
              <a:t>Divine Comedy</a:t>
            </a:r>
            <a:r>
              <a:rPr lang="en-US" altLang="en-US" sz="2200" dirty="0">
                <a:latin typeface="Verdana" pitchFamily="34" charset="0"/>
              </a:rPr>
              <a:t> </a:t>
            </a:r>
            <a:r>
              <a:rPr lang="en-US" altLang="en-US" sz="2200" dirty="0">
                <a:solidFill>
                  <a:srgbClr val="0033CC"/>
                </a:solidFill>
                <a:latin typeface="Verdana" pitchFamily="34" charset="0"/>
              </a:rPr>
              <a:t>is an epic poem that describes a journey through hell, purgatory, and heaven.</a:t>
            </a: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4785519" y="442119"/>
            <a:ext cx="4413475" cy="12087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9798" tIns="49899" rIns="99798" bIns="49899">
            <a:spAutoFit/>
          </a:bodyPr>
          <a:lstStyle>
            <a:lvl1pPr marL="228600" indent="-228600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0"/>
              </a:spcBef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sz="2400" b="1" dirty="0">
                <a:solidFill>
                  <a:srgbClr val="FFFF00"/>
                </a:solidFill>
                <a:latin typeface="Verdana" pitchFamily="34" charset="0"/>
                <a:cs typeface="Arial" pitchFamily="34" charset="0"/>
              </a:rPr>
              <a:t>Dante Alighieri </a:t>
            </a:r>
            <a:r>
              <a:rPr lang="en-US" altLang="en-US" sz="2400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altLang="en-US" sz="2400" b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 Italian poet who wrote the </a:t>
            </a:r>
            <a:r>
              <a:rPr lang="en-US" altLang="en-US" sz="2400" b="1" i="1" dirty="0">
                <a:solidFill>
                  <a:schemeClr val="bg1"/>
                </a:solidFill>
                <a:latin typeface="Verdana" pitchFamily="34" charset="0"/>
                <a:cs typeface="Arial" pitchFamily="34" charset="0"/>
              </a:rPr>
              <a:t>Divine Comedy</a:t>
            </a:r>
          </a:p>
        </p:txBody>
      </p:sp>
      <p:pic>
        <p:nvPicPr>
          <p:cNvPr id="15362" name="Picture 2" descr="http://newinfographic.com/wp-content/uploads/2013/10/the-circles-of-hell-in-the-divine-comedy-by-dante-alighiery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1989" y="2423319"/>
            <a:ext cx="3699229" cy="4803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4" descr="http://ecx.images-amazon.com/images/I/51e4w6TAefL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83255" y="3459798"/>
            <a:ext cx="2406114" cy="39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 descr="http://t3.gstatic.com/images?q=tbn:ANd9GcQ2SZGk96Spz09eC7990ODGZPrm-VD-FrTXZnNwtKb5ws_F089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4519" y="3459798"/>
            <a:ext cx="2435337" cy="39574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66886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5" name="Text Box 12"/>
          <p:cNvSpPr txBox="1">
            <a:spLocks noChangeArrowheads="1"/>
          </p:cNvSpPr>
          <p:nvPr/>
        </p:nvSpPr>
        <p:spPr bwMode="auto">
          <a:xfrm>
            <a:off x="329989" y="1127919"/>
            <a:ext cx="4684130" cy="1639655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 lIns="99798" tIns="49899" rIns="99798" bIns="49899">
            <a:spAutoFit/>
          </a:bodyPr>
          <a:lstStyle>
            <a:lvl1pPr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32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1pPr>
            <a:lvl2pPr marL="37931725" indent="-37474525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28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2pPr>
            <a:lvl3pPr marL="1084263" indent="-1698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3pPr>
            <a:lvl4pPr marL="1490663" indent="-119063" eaLnBrk="0" hangingPunct="0"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4pPr>
            <a:lvl5pPr marL="1947863" indent="-119063" eaLnBrk="0" hangingPunct="0">
              <a:lnSpc>
                <a:spcPct val="90000"/>
              </a:lnSpc>
              <a:spcBef>
                <a:spcPct val="20000"/>
              </a:spcBef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5pPr>
            <a:lvl6pPr marL="24050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6pPr>
            <a:lvl7pPr marL="28622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7pPr>
            <a:lvl8pPr marL="33194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8pPr>
            <a:lvl9pPr marL="3776663" indent="-119063" eaLnBrk="0" fontAlgn="base" hangingPunct="0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Times" pitchFamily="100" charset="0"/>
              <a:buChar char="•"/>
              <a:defRPr sz="1600">
                <a:solidFill>
                  <a:schemeClr val="tx1"/>
                </a:solidFill>
                <a:latin typeface="Arial" pitchFamily="34" charset="0"/>
                <a:ea typeface="MS Pゴシック" charset="0"/>
                <a:cs typeface="MS Pゴシック" charset="0"/>
              </a:defRPr>
            </a:lvl9pPr>
          </a:lstStyle>
          <a:p>
            <a:pPr eaLnBrk="1" hangingPunct="1">
              <a:lnSpc>
                <a:spcPct val="100000"/>
              </a:lnSpc>
              <a:spcBef>
                <a:spcPct val="50000"/>
              </a:spcBef>
              <a:buFontTx/>
              <a:buNone/>
            </a:pPr>
            <a:r>
              <a:rPr lang="en-US" altLang="en-US" sz="2000" dirty="0">
                <a:latin typeface="Verdana" pitchFamily="34" charset="0"/>
              </a:rPr>
              <a:t>In </a:t>
            </a:r>
            <a:r>
              <a:rPr lang="en-US" altLang="en-US" sz="2000" b="1" dirty="0">
                <a:solidFill>
                  <a:srgbClr val="FF0000"/>
                </a:solidFill>
                <a:latin typeface="Verdana" pitchFamily="34" charset="0"/>
              </a:rPr>
              <a:t>Geoffrey Chaucer’s</a:t>
            </a:r>
            <a:r>
              <a:rPr lang="en-US" altLang="en-US" sz="2000" dirty="0">
                <a:latin typeface="Verdana" pitchFamily="34" charset="0"/>
              </a:rPr>
              <a:t> </a:t>
            </a:r>
            <a:r>
              <a:rPr lang="en-US" altLang="en-US" sz="2000" i="1" dirty="0">
                <a:latin typeface="Verdana" pitchFamily="34" charset="0"/>
              </a:rPr>
              <a:t>Canterbury Tales,</a:t>
            </a:r>
            <a:r>
              <a:rPr lang="en-US" altLang="en-US" sz="2000" dirty="0">
                <a:latin typeface="Verdana" pitchFamily="34" charset="0"/>
              </a:rPr>
              <a:t> </a:t>
            </a:r>
            <a:r>
              <a:rPr lang="en-US" altLang="en-US" sz="2000" dirty="0">
                <a:solidFill>
                  <a:srgbClr val="0033CC"/>
                </a:solidFill>
                <a:latin typeface="Verdana" pitchFamily="34" charset="0"/>
              </a:rPr>
              <a:t>a group of pilgrims of varied jobs and social classes</a:t>
            </a:r>
            <a:r>
              <a:rPr lang="en-US" altLang="en-US" sz="2000" dirty="0">
                <a:latin typeface="Verdana" pitchFamily="34" charset="0"/>
              </a:rPr>
              <a:t> tell stories while traveling to the tomb of Thomas Becket.</a:t>
            </a:r>
          </a:p>
        </p:txBody>
      </p:sp>
      <p:sp>
        <p:nvSpPr>
          <p:cNvPr id="2" name="Rectangle 1"/>
          <p:cNvSpPr/>
          <p:nvPr/>
        </p:nvSpPr>
        <p:spPr>
          <a:xfrm>
            <a:off x="329989" y="213519"/>
            <a:ext cx="4197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0"/>
              </a:spcBef>
              <a:spcAft>
                <a:spcPct val="60000"/>
              </a:spcAft>
              <a:buSzPct val="80000"/>
              <a:buFontTx/>
              <a:buChar char="•"/>
            </a:pPr>
            <a:r>
              <a:rPr lang="en-US" altLang="en-US" b="1" dirty="0">
                <a:solidFill>
                  <a:srgbClr val="FFFF00"/>
                </a:solidFill>
                <a:latin typeface="Verdana" pitchFamily="34" charset="0"/>
              </a:rPr>
              <a:t>Geoffrey Chaucer </a:t>
            </a:r>
            <a:r>
              <a:rPr lang="en-US" altLang="en-US" b="1" dirty="0">
                <a:solidFill>
                  <a:schemeClr val="bg1"/>
                </a:solidFill>
                <a:latin typeface="Verdana" pitchFamily="34" charset="0"/>
                <a:ea typeface="Verdana" pitchFamily="34" charset="0"/>
                <a:cs typeface="Verdana" pitchFamily="34" charset="0"/>
              </a:rPr>
              <a:t>–</a:t>
            </a:r>
            <a:r>
              <a:rPr lang="en-US" altLang="en-US" dirty="0">
                <a:solidFill>
                  <a:schemeClr val="bg1"/>
                </a:solidFill>
                <a:latin typeface="Verdana" pitchFamily="34" charset="0"/>
              </a:rPr>
              <a:t> English writer of </a:t>
            </a:r>
            <a:r>
              <a:rPr lang="en-US" altLang="en-US" i="1" dirty="0">
                <a:solidFill>
                  <a:schemeClr val="bg1"/>
                </a:solidFill>
                <a:latin typeface="Verdana" pitchFamily="34" charset="0"/>
              </a:rPr>
              <a:t>The</a:t>
            </a:r>
            <a:r>
              <a:rPr lang="en-US" altLang="en-US" dirty="0">
                <a:solidFill>
                  <a:schemeClr val="bg1"/>
                </a:solidFill>
                <a:latin typeface="Verdana" pitchFamily="34" charset="0"/>
              </a:rPr>
              <a:t> </a:t>
            </a:r>
            <a:r>
              <a:rPr lang="en-US" altLang="en-US" i="1" dirty="0">
                <a:solidFill>
                  <a:schemeClr val="bg1"/>
                </a:solidFill>
                <a:latin typeface="Verdana" pitchFamily="34" charset="0"/>
              </a:rPr>
              <a:t>Canterbury Tales</a:t>
            </a:r>
          </a:p>
        </p:txBody>
      </p:sp>
      <p:pic>
        <p:nvPicPr>
          <p:cNvPr id="7170" name="Picture 2" descr="http://t0.gstatic.com/images?q=tbn:ANd9GcSTsZlMXZb2F7bqNFAEUhcqml7dyJeOqcwGvopSzaVo2DXqGmhh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519" y="3188975"/>
            <a:ext cx="2785782" cy="40892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2" name="Picture 4" descr="http://i.telegraph.co.uk/multimedia/archive/01689/Canterbury_pilgrim_1689781c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1519" y="3413919"/>
            <a:ext cx="6172200" cy="38643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4" name="Picture 6" descr="http://www.allyoucanbooks.com/sites/default/files/imagecache/book_cover_medium/ebook-cover/The-Canterbury-Tales-by-Geoffrey-Chaucer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213519"/>
            <a:ext cx="2057400" cy="30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http://www.travellinghistorian.com/lionp1dx.jp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8719" y="179390"/>
            <a:ext cx="2146637" cy="30095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055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after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53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omanesque Arch.jpg                                            00023F78Macintosh HD                   BB0EBF86: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31711" y="758984"/>
            <a:ext cx="3950335" cy="3035935"/>
          </a:xfrm>
          <a:prstGeom prst="rect">
            <a:avLst/>
          </a:prstGeom>
          <a:noFill/>
        </p:spPr>
      </p:pic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5349412" y="3963583"/>
            <a:ext cx="4197231" cy="2827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99798" tIns="49899" rIns="99798" bIns="49899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500" b="1" u="sng" dirty="0">
                <a:solidFill>
                  <a:srgbClr val="FFFF00"/>
                </a:solidFill>
              </a:rPr>
              <a:t>Romanesque Architecture </a:t>
            </a:r>
            <a:r>
              <a:rPr lang="en-US" sz="3500" dirty="0">
                <a:solidFill>
                  <a:srgbClr val="FFFF00"/>
                </a:solidFill>
              </a:rPr>
              <a:t>was used for churches and other buildings in the early Middle Ages</a:t>
            </a:r>
          </a:p>
        </p:txBody>
      </p:sp>
      <p:pic>
        <p:nvPicPr>
          <p:cNvPr id="5" name="Picture 2" descr="Romanesque Caste.jpg                                           00023F78Macintosh HD                   BB0EBF86: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793" y="4180468"/>
            <a:ext cx="4361828" cy="2970143"/>
          </a:xfrm>
          <a:prstGeom prst="rect">
            <a:avLst/>
          </a:prstGeom>
          <a:noFill/>
        </p:spPr>
      </p:pic>
      <p:pic>
        <p:nvPicPr>
          <p:cNvPr id="6" name="Picture 3" descr="Romaneaque3.jpg                                                00023F78Macintosh HD                   BB0EBF86: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69882" y="252995"/>
            <a:ext cx="2853424" cy="37105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7784433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5648</TotalTime>
  <Words>807</Words>
  <Application>Microsoft Office PowerPoint</Application>
  <PresentationFormat>Custom</PresentationFormat>
  <Paragraphs>83</Paragraphs>
  <Slides>16</Slides>
  <Notes>5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Calibri</vt:lpstr>
      <vt:lpstr>MS Pゴシック</vt:lpstr>
      <vt:lpstr>Times</vt:lpstr>
      <vt:lpstr>Times New Roman</vt:lpstr>
      <vt:lpstr>Verdana</vt:lpstr>
      <vt:lpstr>Office Theme</vt:lpstr>
      <vt:lpstr>PowerPoint Presentation</vt:lpstr>
      <vt:lpstr>The earliest universities were founded in the 1100s at Salerno and Bologna in Italy, in Paris, and  at Oxford.  </vt:lpstr>
      <vt:lpstr>Women were not allowed to attend universities. </vt:lpstr>
      <vt:lpstr>Prior to 1100s, Muslim scholars had translated &amp; spread work of Aristotle  &amp; other Greeks.   These were eventually translated into Latin and reached Western Europe.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kharrington</dc:creator>
  <cp:lastModifiedBy>Kathleen D. Harrington</cp:lastModifiedBy>
  <cp:revision>107</cp:revision>
  <dcterms:created xsi:type="dcterms:W3CDTF">2012-09-11T19:06:06Z</dcterms:created>
  <dcterms:modified xsi:type="dcterms:W3CDTF">2018-11-13T18:38:55Z</dcterms:modified>
</cp:coreProperties>
</file>